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71" r:id="rId6"/>
    <p:sldId id="272" r:id="rId7"/>
    <p:sldId id="277" r:id="rId8"/>
    <p:sldId id="274" r:id="rId9"/>
    <p:sldId id="275" r:id="rId10"/>
    <p:sldId id="276" r:id="rId11"/>
    <p:sldId id="280" r:id="rId12"/>
    <p:sldId id="281" r:id="rId13"/>
    <p:sldId id="279" r:id="rId14"/>
    <p:sldId id="278" r:id="rId1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85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F917A7-8328-47AD-B9E9-5DC428EF106C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1FAA5-2D2D-4352-A7F5-5423D6686005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735045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646F5C-7EDA-4D51-866B-BD4D2F8A3259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D4AFE6-52F8-436F-9DAC-607E2BE5A99D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74206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AAC406-0F85-436A-B1B3-8B7FA52E6042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cxnSp>
        <p:nvCxnSpPr>
          <p:cNvPr id="16" name="Conector Reto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17" name="Espaço Reservado para Imagem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16" name="Espaço Reservado para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2069D-80E6-4AEB-93F4-87AA968215B3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4716BE-1C74-41AA-98D8-7B62EF072612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909A79-9E20-401B-8513-7855D2289529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14" name="Caixa de texto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DEF3A0-5D3B-4C88-B93D-56DACCE0D4FD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897961-0CDB-4020-94AD-8EADB1DE9EA6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11" name="Caixa de texto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pt-BR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1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1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DD2749-13CD-4353-8DDB-5B934C82167C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FD6F18-6A20-45DD-BB7E-6FB3B311591D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01329D-E0EE-4479-970A-A2C9DCC75815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624909-51EB-4329-9603-B316864DC911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A07058-5FE9-49BA-ADCA-CBD2C4F29B99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4FDBB8-59C7-4D33-A86F-C17D09DB0EFA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6EF07-6E62-4D6B-9C8B-7E7E9D732C18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FF1408-5B22-4995-9893-84DD39DF266B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BE9681-A5B1-41D9-AD2E-7F06E5578F13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B49C6-E2B8-4F2A-AA40-B017BE3617CB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7DF135-C00D-42F2-AA65-70B432E40B7F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Conector reto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3AF698-F708-40A3-BAA8-9AFD22116E04}" type="datetime1">
              <a:rPr lang="pt-BR" noProof="1" smtClean="0"/>
              <a:t>15/03/2022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tângulo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3175" y="-1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1572418"/>
            <a:ext cx="8767437" cy="880218"/>
          </a:xfrm>
        </p:spPr>
        <p:txBody>
          <a:bodyPr rtlCol="0">
            <a:normAutofit/>
          </a:bodyPr>
          <a:lstStyle/>
          <a:p>
            <a:r>
              <a:rPr lang="pt-BR" noProof="1"/>
              <a:t>Processador GE_22 8 bits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134560"/>
            <a:ext cx="9032357" cy="3723429"/>
          </a:xfrm>
        </p:spPr>
        <p:txBody>
          <a:bodyPr rtlCol="0">
            <a:normAutofit/>
          </a:bodyPr>
          <a:lstStyle/>
          <a:p>
            <a:pPr rtl="0"/>
            <a:r>
              <a:rPr lang="pt-BR" sz="2000" noProof="1">
                <a:solidFill>
                  <a:schemeClr val="tx1"/>
                </a:solidFill>
              </a:rPr>
              <a:t>Disciplina: Arquitetura e Organização de Computadores DCC 301</a:t>
            </a:r>
          </a:p>
          <a:p>
            <a:pPr rtl="0"/>
            <a:r>
              <a:rPr lang="pt-BR" sz="2000" noProof="1">
                <a:solidFill>
                  <a:schemeClr val="tx1"/>
                </a:solidFill>
              </a:rPr>
              <a:t>Professor: Hebert Oliveira Rocha</a:t>
            </a:r>
          </a:p>
          <a:p>
            <a:pPr rtl="0"/>
            <a:endParaRPr lang="pt-BR" sz="2000" noProof="1">
              <a:solidFill>
                <a:schemeClr val="tx1"/>
              </a:solidFill>
            </a:endParaRPr>
          </a:p>
          <a:p>
            <a:pPr rtl="0"/>
            <a:r>
              <a:rPr lang="pt-BR" sz="2000" noProof="1">
                <a:solidFill>
                  <a:schemeClr val="tx1"/>
                </a:solidFill>
              </a:rPr>
              <a:t>Alunos: Eduardo Henrique de Almeida Izidorio</a:t>
            </a:r>
          </a:p>
          <a:p>
            <a:pPr rtl="0"/>
            <a:r>
              <a:rPr lang="pt-BR" sz="2000" noProof="1">
                <a:solidFill>
                  <a:schemeClr val="tx1"/>
                </a:solidFill>
              </a:rPr>
              <a:t>		 Marcia Gabrielle Bonifácio de Oliveira</a:t>
            </a:r>
          </a:p>
          <a:p>
            <a:pPr rtl="0"/>
            <a:endParaRPr lang="pt-BR" noProof="1">
              <a:solidFill>
                <a:schemeClr val="tx1"/>
              </a:solidFill>
            </a:endParaRPr>
          </a:p>
          <a:p>
            <a:pPr rtl="0"/>
            <a:r>
              <a:rPr lang="pt-BR" noProof="1">
                <a:solidFill>
                  <a:schemeClr val="tx1"/>
                </a:solidFill>
              </a:rPr>
              <a:t>									  </a:t>
            </a:r>
            <a:r>
              <a:rPr lang="pt-BR" sz="1600" noProof="1">
                <a:solidFill>
                  <a:schemeClr val="tx1"/>
                </a:solidFill>
              </a:rPr>
              <a:t>Boa vista – RR</a:t>
            </a:r>
          </a:p>
          <a:p>
            <a:pPr rtl="0"/>
            <a:r>
              <a:rPr lang="pt-BR" sz="1600" noProof="1">
                <a:solidFill>
                  <a:schemeClr val="tx1"/>
                </a:solidFill>
              </a:rPr>
              <a:t>									 Semestre 2021.2</a:t>
            </a:r>
            <a:r>
              <a:rPr lang="pt-BR" noProof="1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ABB699-0170-43FF-880B-6CC80F55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1" smtClean="0"/>
              <a:pPr rtl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4341B-B696-478F-AF8F-EF0667EE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04" y="262805"/>
            <a:ext cx="8534400" cy="1245956"/>
          </a:xfrm>
        </p:spPr>
        <p:txBody>
          <a:bodyPr/>
          <a:lstStyle/>
          <a:p>
            <a:r>
              <a:rPr lang="pt-BR" dirty="0" err="1"/>
              <a:t>Waveforms</a:t>
            </a:r>
            <a:r>
              <a:rPr lang="pt-BR" dirty="0"/>
              <a:t> Fibonacci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523884-8261-43BC-9E97-DDEF23AFE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1" b="7530"/>
          <a:stretch/>
        </p:blipFill>
        <p:spPr>
          <a:xfrm>
            <a:off x="617235" y="1304967"/>
            <a:ext cx="10957529" cy="5553033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40D34E-2E02-4505-8727-E85362D4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1" smtClean="0"/>
              <a:pPr rtl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76651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06932-F551-440C-9989-790E619A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58" y="188496"/>
            <a:ext cx="2909221" cy="859200"/>
          </a:xfrm>
        </p:spPr>
        <p:txBody>
          <a:bodyPr/>
          <a:lstStyle/>
          <a:p>
            <a:r>
              <a:rPr lang="pt-BR" dirty="0"/>
              <a:t>Limitações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CFDF0-EA44-441D-AD2A-D2CEC87F9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356520"/>
            <a:ext cx="8534400" cy="4711032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Devido ao pequeno tamanho máximo de bits por instrução, as operações do processador são muito limitadas, sendo notáveis tais limitações: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Só é possível realizar desvios condicionais e incondicionais entre a posição 0000 e 1111 da memória de instrução.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Apenas números inteiros são utilizados como informação.</a:t>
            </a:r>
          </a:p>
          <a:p>
            <a:pPr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Todavia, as instruções, se executadas dentro dos limites impostos pelo componente, devolvem os valores corretos.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D5D489-E1A6-45A9-B7B5-3B79896D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1" smtClean="0"/>
              <a:pPr rtl="0"/>
              <a:t>11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414400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8C921-F17A-4550-B5D1-59CA319A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501" y="232872"/>
            <a:ext cx="8534401" cy="859200"/>
          </a:xfrm>
        </p:spPr>
        <p:txBody>
          <a:bodyPr>
            <a:normAutofit/>
          </a:bodyPr>
          <a:lstStyle/>
          <a:p>
            <a:r>
              <a:rPr lang="pt-BR" sz="3200" dirty="0"/>
              <a:t>Detalhes do processador GE_22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5186EB-AB0E-4279-88AE-898E49A3E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512611"/>
            <a:ext cx="8534400" cy="47210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processador implementado possui arquitetura de 8 bits, feito com base no processador MIPS.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Todas suas operações são realizadas utilizando números inteiros.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Existem 8 Componentes e 4 tipos de subcomponentes na unidade como um todo.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75B23D-FB0A-469F-AA92-BAF1733D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1" smtClean="0"/>
              <a:pPr rtl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04474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C71A8-5A25-4FDE-90C7-96A8EEB5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147" y="470016"/>
            <a:ext cx="8534401" cy="716058"/>
          </a:xfrm>
        </p:spPr>
        <p:txBody>
          <a:bodyPr/>
          <a:lstStyle/>
          <a:p>
            <a:r>
              <a:rPr lang="pt-BR" dirty="0"/>
              <a:t>Formato das instruções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579151F-96B4-4336-B133-953DC82BF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592758"/>
              </p:ext>
            </p:extLst>
          </p:nvPr>
        </p:nvGraphicFramePr>
        <p:xfrm>
          <a:off x="922948" y="1674975"/>
          <a:ext cx="4101980" cy="197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469">
                  <a:extLst>
                    <a:ext uri="{9D8B030D-6E8A-4147-A177-3AD203B41FA5}">
                      <a16:colId xmlns:a16="http://schemas.microsoft.com/office/drawing/2014/main" val="890266319"/>
                    </a:ext>
                  </a:extLst>
                </a:gridCol>
                <a:gridCol w="1307756">
                  <a:extLst>
                    <a:ext uri="{9D8B030D-6E8A-4147-A177-3AD203B41FA5}">
                      <a16:colId xmlns:a16="http://schemas.microsoft.com/office/drawing/2014/main" val="2215614151"/>
                    </a:ext>
                  </a:extLst>
                </a:gridCol>
                <a:gridCol w="1307755">
                  <a:extLst>
                    <a:ext uri="{9D8B030D-6E8A-4147-A177-3AD203B41FA5}">
                      <a16:colId xmlns:a16="http://schemas.microsoft.com/office/drawing/2014/main" val="3164297341"/>
                    </a:ext>
                  </a:extLst>
                </a:gridCol>
              </a:tblGrid>
              <a:tr h="420439">
                <a:tc gridSpan="3"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Tipo R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52727"/>
                  </a:ext>
                </a:extLst>
              </a:tr>
              <a:tr h="517880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Opcode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Reg1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Reg2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74092"/>
                  </a:ext>
                </a:extLst>
              </a:tr>
              <a:tr h="51788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477403"/>
                  </a:ext>
                </a:extLst>
              </a:tr>
              <a:tr h="51788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695795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AC0162E-052C-4C55-A4B0-46BE3B1C5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433670"/>
              </p:ext>
            </p:extLst>
          </p:nvPr>
        </p:nvGraphicFramePr>
        <p:xfrm>
          <a:off x="5939883" y="1668570"/>
          <a:ext cx="4312776" cy="196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857">
                  <a:extLst>
                    <a:ext uri="{9D8B030D-6E8A-4147-A177-3AD203B41FA5}">
                      <a16:colId xmlns:a16="http://schemas.microsoft.com/office/drawing/2014/main" val="975580145"/>
                    </a:ext>
                  </a:extLst>
                </a:gridCol>
                <a:gridCol w="1374960">
                  <a:extLst>
                    <a:ext uri="{9D8B030D-6E8A-4147-A177-3AD203B41FA5}">
                      <a16:colId xmlns:a16="http://schemas.microsoft.com/office/drawing/2014/main" val="2884849544"/>
                    </a:ext>
                  </a:extLst>
                </a:gridCol>
                <a:gridCol w="1374959">
                  <a:extLst>
                    <a:ext uri="{9D8B030D-6E8A-4147-A177-3AD203B41FA5}">
                      <a16:colId xmlns:a16="http://schemas.microsoft.com/office/drawing/2014/main" val="1731504684"/>
                    </a:ext>
                  </a:extLst>
                </a:gridCol>
              </a:tblGrid>
              <a:tr h="419076">
                <a:tc gridSpan="3"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Tipo I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170008"/>
                  </a:ext>
                </a:extLst>
              </a:tr>
              <a:tr h="516200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Opcode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Reg1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Imediato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926830"/>
                  </a:ext>
                </a:extLst>
              </a:tr>
              <a:tr h="51620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132767"/>
                  </a:ext>
                </a:extLst>
              </a:tr>
              <a:tr h="51620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288381"/>
                  </a:ext>
                </a:extLst>
              </a:tr>
            </a:tbl>
          </a:graphicData>
        </a:graphic>
      </p:graphicFrame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4DB6D428-AA10-4F3D-88A8-32E8E7369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502066"/>
              </p:ext>
            </p:extLst>
          </p:nvPr>
        </p:nvGraphicFramePr>
        <p:xfrm>
          <a:off x="3392684" y="4204532"/>
          <a:ext cx="4101980" cy="196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990">
                  <a:extLst>
                    <a:ext uri="{9D8B030D-6E8A-4147-A177-3AD203B41FA5}">
                      <a16:colId xmlns:a16="http://schemas.microsoft.com/office/drawing/2014/main" val="874923646"/>
                    </a:ext>
                  </a:extLst>
                </a:gridCol>
                <a:gridCol w="2050990">
                  <a:extLst>
                    <a:ext uri="{9D8B030D-6E8A-4147-A177-3AD203B41FA5}">
                      <a16:colId xmlns:a16="http://schemas.microsoft.com/office/drawing/2014/main" val="1123382757"/>
                    </a:ext>
                  </a:extLst>
                </a:gridCol>
              </a:tblGrid>
              <a:tr h="491919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Tipo J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450423"/>
                  </a:ext>
                </a:extLst>
              </a:tr>
              <a:tr h="491919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Opcode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Endereço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378906"/>
                  </a:ext>
                </a:extLst>
              </a:tr>
              <a:tr h="49191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540108"/>
                  </a:ext>
                </a:extLst>
              </a:tr>
              <a:tr h="49191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460489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1657861-4308-4366-9A8A-1C88A843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1" smtClean="0"/>
              <a:pPr rtl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79379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0731F-1CA1-4721-B9C5-AD265CB4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000" y="74093"/>
            <a:ext cx="4409072" cy="698966"/>
          </a:xfrm>
        </p:spPr>
        <p:txBody>
          <a:bodyPr/>
          <a:lstStyle/>
          <a:p>
            <a:r>
              <a:rPr lang="pt-BR" dirty="0"/>
              <a:t>Lista de </a:t>
            </a:r>
            <a:r>
              <a:rPr lang="pt-BR" dirty="0" err="1"/>
              <a:t>opcodes</a:t>
            </a:r>
            <a:endParaRPr lang="pt-BR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DAC5195C-B9F2-4E1A-BBC9-5FCA7D59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916298"/>
              </p:ext>
            </p:extLst>
          </p:nvPr>
        </p:nvGraphicFramePr>
        <p:xfrm>
          <a:off x="1341964" y="914891"/>
          <a:ext cx="9658269" cy="5288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1654">
                  <a:extLst>
                    <a:ext uri="{9D8B030D-6E8A-4147-A177-3AD203B41FA5}">
                      <a16:colId xmlns:a16="http://schemas.microsoft.com/office/drawing/2014/main" val="1534926845"/>
                    </a:ext>
                  </a:extLst>
                </a:gridCol>
                <a:gridCol w="1931654">
                  <a:extLst>
                    <a:ext uri="{9D8B030D-6E8A-4147-A177-3AD203B41FA5}">
                      <a16:colId xmlns:a16="http://schemas.microsoft.com/office/drawing/2014/main" val="3221200765"/>
                    </a:ext>
                  </a:extLst>
                </a:gridCol>
                <a:gridCol w="1399217">
                  <a:extLst>
                    <a:ext uri="{9D8B030D-6E8A-4147-A177-3AD203B41FA5}">
                      <a16:colId xmlns:a16="http://schemas.microsoft.com/office/drawing/2014/main" val="2388455510"/>
                    </a:ext>
                  </a:extLst>
                </a:gridCol>
                <a:gridCol w="2448147">
                  <a:extLst>
                    <a:ext uri="{9D8B030D-6E8A-4147-A177-3AD203B41FA5}">
                      <a16:colId xmlns:a16="http://schemas.microsoft.com/office/drawing/2014/main" val="4183660637"/>
                    </a:ext>
                  </a:extLst>
                </a:gridCol>
                <a:gridCol w="1947597">
                  <a:extLst>
                    <a:ext uri="{9D8B030D-6E8A-4147-A177-3AD203B41FA5}">
                      <a16:colId xmlns:a16="http://schemas.microsoft.com/office/drawing/2014/main" val="3872797502"/>
                    </a:ext>
                  </a:extLst>
                </a:gridCol>
              </a:tblGrid>
              <a:tr h="374492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Opcode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Formato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Breve 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407474"/>
                  </a:ext>
                </a:extLst>
              </a:tr>
              <a:tr h="36024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add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add</a:t>
                      </a:r>
                      <a:r>
                        <a:rPr lang="pt-BR" sz="1400" dirty="0"/>
                        <a:t> $s0, $s1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271295"/>
                  </a:ext>
                </a:extLst>
              </a:tr>
              <a:tr h="36024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addi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Soma Imediata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addi</a:t>
                      </a:r>
                      <a:r>
                        <a:rPr lang="pt-BR" sz="1400" dirty="0"/>
                        <a:t> $s0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201188"/>
                  </a:ext>
                </a:extLst>
              </a:tr>
              <a:tr h="36024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Subtração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sub Ss0, $s1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789550"/>
                  </a:ext>
                </a:extLst>
              </a:tr>
              <a:tr h="45537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subi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Subtração Imediata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subi $s0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466737"/>
                  </a:ext>
                </a:extLst>
              </a:tr>
              <a:tr h="36024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lw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Load</a:t>
                      </a:r>
                      <a:r>
                        <a:rPr lang="pt-BR" sz="1600" dirty="0"/>
                        <a:t>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lw</a:t>
                      </a:r>
                      <a:r>
                        <a:rPr lang="pt-BR" sz="1400" dirty="0"/>
                        <a:t> $s0 memória(00)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242241"/>
                  </a:ext>
                </a:extLst>
              </a:tr>
              <a:tr h="362129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sw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Store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sw</a:t>
                      </a:r>
                      <a:r>
                        <a:rPr lang="pt-BR" sz="1400" dirty="0"/>
                        <a:t> $s0 memória(00)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328687"/>
                  </a:ext>
                </a:extLst>
              </a:tr>
              <a:tr h="36024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move $s0 $s1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048159"/>
                  </a:ext>
                </a:extLst>
              </a:tr>
              <a:tr h="36024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Load</a:t>
                      </a:r>
                      <a:r>
                        <a:rPr lang="pt-BR" sz="1600" dirty="0"/>
                        <a:t> Imediato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li $s0 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730019"/>
                  </a:ext>
                </a:extLst>
              </a:tr>
              <a:tr h="36024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beq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Desvio Condicional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beq</a:t>
                      </a:r>
                      <a:r>
                        <a:rPr lang="pt-BR" sz="1400" dirty="0"/>
                        <a:t> endereço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707787"/>
                  </a:ext>
                </a:extLst>
              </a:tr>
              <a:tr h="36024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bne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Desvio Condicional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bne</a:t>
                      </a:r>
                      <a:r>
                        <a:rPr lang="pt-BR" sz="1400" dirty="0"/>
                        <a:t> endereço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828875"/>
                  </a:ext>
                </a:extLst>
              </a:tr>
              <a:tr h="45182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If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beq</a:t>
                      </a:r>
                      <a:r>
                        <a:rPr lang="pt-BR" sz="1600" dirty="0"/>
                        <a:t> e </a:t>
                      </a:r>
                      <a:r>
                        <a:rPr lang="pt-BR" sz="1600" dirty="0" err="1"/>
                        <a:t>bne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Condição para desvio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if</a:t>
                      </a:r>
                      <a:r>
                        <a:rPr lang="pt-BR" sz="1400" dirty="0"/>
                        <a:t> $s0 $s1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206181"/>
                  </a:ext>
                </a:extLst>
              </a:tr>
              <a:tr h="36024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mul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Multiplicação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mul</a:t>
                      </a:r>
                      <a:r>
                        <a:rPr lang="pt-BR" sz="1400" dirty="0"/>
                        <a:t> $s0 $s1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791474"/>
                  </a:ext>
                </a:extLst>
              </a:tr>
              <a:tr h="402355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Desvio Incondicional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J endereço(0000)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22810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FFE938B-8D60-4640-A140-69EDA673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1" smtClean="0"/>
              <a:pPr rtl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8212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893BB-187B-4B38-90DD-619EC0FC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958" y="529837"/>
            <a:ext cx="8534401" cy="656237"/>
          </a:xfrm>
        </p:spPr>
        <p:txBody>
          <a:bodyPr/>
          <a:lstStyle/>
          <a:p>
            <a:r>
              <a:rPr lang="pt-BR" dirty="0"/>
              <a:t>RTL </a:t>
            </a:r>
            <a:r>
              <a:rPr lang="pt-BR" dirty="0" err="1"/>
              <a:t>viewer</a:t>
            </a:r>
            <a:r>
              <a:rPr lang="pt-BR" dirty="0"/>
              <a:t> do processador GE_22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C34FA-28C6-4736-9FF7-5626ECE3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9" y="1436002"/>
            <a:ext cx="9474585" cy="4486264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138CAD5-C75A-4D84-8CE6-906F4D1C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1" smtClean="0"/>
              <a:pPr rtl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14513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F3340-FF9A-402F-BAD8-50F4AE37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07" y="495651"/>
            <a:ext cx="8534401" cy="656237"/>
          </a:xfrm>
        </p:spPr>
        <p:txBody>
          <a:bodyPr/>
          <a:lstStyle/>
          <a:p>
            <a:r>
              <a:rPr lang="pt-BR" dirty="0" err="1"/>
              <a:t>Datapath</a:t>
            </a:r>
            <a:r>
              <a:rPr lang="pt-BR" dirty="0"/>
              <a:t> do processador GE_22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9F511A-09C3-4D7A-B09C-8326F01ED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07" y="1380190"/>
            <a:ext cx="9544050" cy="4695825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84C1B02-3A59-40FD-979C-EF60137F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1" smtClean="0"/>
              <a:pPr rtl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6038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C075B-4D73-453D-B334-97C716E0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627" y="137159"/>
            <a:ext cx="4866965" cy="922297"/>
          </a:xfrm>
        </p:spPr>
        <p:txBody>
          <a:bodyPr/>
          <a:lstStyle/>
          <a:p>
            <a:r>
              <a:rPr lang="pt-BR" dirty="0"/>
              <a:t>Código </a:t>
            </a:r>
            <a:r>
              <a:rPr lang="pt-BR" dirty="0" err="1"/>
              <a:t>fibonacci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3ECFE4-8D07-4C5D-A948-0C97622F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101091"/>
            <a:ext cx="8915400" cy="56197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3B9505-687B-4CA1-A069-14A0A606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1" smtClean="0"/>
              <a:pPr rtl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35950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D92DB-C908-4936-983C-DCBDB715C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772"/>
            <a:ext cx="8534400" cy="1507067"/>
          </a:xfrm>
        </p:spPr>
        <p:txBody>
          <a:bodyPr/>
          <a:lstStyle/>
          <a:p>
            <a:r>
              <a:rPr lang="pt-BR" dirty="0" err="1"/>
              <a:t>Waveforms</a:t>
            </a:r>
            <a:r>
              <a:rPr lang="pt-BR" dirty="0"/>
              <a:t> Fibonacci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A598DB-0AA4-41AB-B560-7BCD8690E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" t="6377" r="-175" b="9226"/>
          <a:stretch/>
        </p:blipFill>
        <p:spPr>
          <a:xfrm>
            <a:off x="304800" y="1168400"/>
            <a:ext cx="11582400" cy="555752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1B2249-B62E-4955-91C4-65B095EB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1" smtClean="0"/>
              <a:pPr rtl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4376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D92DB-C908-4936-983C-DCBDB715C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772"/>
            <a:ext cx="8534400" cy="1507067"/>
          </a:xfrm>
        </p:spPr>
        <p:txBody>
          <a:bodyPr/>
          <a:lstStyle/>
          <a:p>
            <a:r>
              <a:rPr lang="pt-BR" dirty="0" err="1"/>
              <a:t>Waveforms</a:t>
            </a:r>
            <a:r>
              <a:rPr lang="pt-BR" dirty="0"/>
              <a:t> Fibonacci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E4F7EC-BE69-40F2-93AF-84B1273B6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7" b="10951"/>
          <a:stretch/>
        </p:blipFill>
        <p:spPr>
          <a:xfrm>
            <a:off x="279400" y="1168399"/>
            <a:ext cx="11633200" cy="5466081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BE625-C65E-4334-AF7B-DA3C0AC8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1" smtClean="0"/>
              <a:pPr rtl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29834106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39_TF11469707.potx" id="{2AAC57D6-CD68-4149-9DCD-43D1064668AB}" vid="{D7C217A1-6182-4AA0-9E47-539C05EE3B8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fatia</Template>
  <TotalTime>162</TotalTime>
  <Words>386</Words>
  <Application>Microsoft Office PowerPoint</Application>
  <PresentationFormat>Widescreen</PresentationFormat>
  <Paragraphs>135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Fatia</vt:lpstr>
      <vt:lpstr>Processador GE_22 8 bits</vt:lpstr>
      <vt:lpstr>Detalhes do processador GE_22 </vt:lpstr>
      <vt:lpstr>Formato das instruções</vt:lpstr>
      <vt:lpstr>Lista de opcodes</vt:lpstr>
      <vt:lpstr>RTL viewer do processador GE_22</vt:lpstr>
      <vt:lpstr>Datapath do processador GE_22</vt:lpstr>
      <vt:lpstr>Código fibonacci</vt:lpstr>
      <vt:lpstr>Waveforms Fibonacci</vt:lpstr>
      <vt:lpstr>Waveforms Fibonacci</vt:lpstr>
      <vt:lpstr>Waveforms Fibonacci</vt:lpstr>
      <vt:lpstr>Limitações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Processador GE_22 8 bits</dc:title>
  <dc:creator>Eduardo Izidorio</dc:creator>
  <cp:lastModifiedBy>Eduardo Izidorio</cp:lastModifiedBy>
  <cp:revision>7</cp:revision>
  <dcterms:created xsi:type="dcterms:W3CDTF">2022-03-14T13:56:38Z</dcterms:created>
  <dcterms:modified xsi:type="dcterms:W3CDTF">2022-03-15T12:39:48Z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